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2" r:id="rId6"/>
    <p:sldId id="303" r:id="rId7"/>
    <p:sldId id="304" r:id="rId8"/>
    <p:sldId id="305" r:id="rId9"/>
    <p:sldId id="306" r:id="rId10"/>
    <p:sldId id="285" r:id="rId11"/>
    <p:sldId id="312" r:id="rId12"/>
    <p:sldId id="313" r:id="rId13"/>
    <p:sldId id="307" r:id="rId14"/>
    <p:sldId id="298" r:id="rId15"/>
    <p:sldId id="314" r:id="rId16"/>
    <p:sldId id="309" r:id="rId17"/>
    <p:sldId id="270" r:id="rId18"/>
    <p:sldId id="310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95761" autoAdjust="0"/>
  </p:normalViewPr>
  <p:slideViewPr>
    <p:cSldViewPr snapToGrid="0">
      <p:cViewPr varScale="1">
        <p:scale>
          <a:sx n="109" d="100"/>
          <a:sy n="109" d="100"/>
        </p:scale>
        <p:origin x="600" y="17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4/27/24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8:29.8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 24575,'98'0'0,"0"0"0,0 0 0,0 0 0,1 0 0,-1 0 0,0 0 0,0 0 0,0 0 0,1 0 0,-1 0 0,0 0 0,8 0 0,-21 0 0,1 0 0,20 0 0,-25 1 0,15-1 0,12 0 0,8 1 0,5 0 0,1-1 0,-3 0 0,-7 0 0,-9 0 0,-15 0 0,-17-1 0,-21-1 0,18-4 0,-53 4 0,-25-4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8:36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8:41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24575,'62'0'0,"-3"0"0,-11 0 0,-3 0 0,-5 0 0,-8 0 0,-5 0 0,-8 0 0,-6-2 0,-3 0 0,-2 0 0,0 0 0,4-1 0,2 0 0,3-2 0,1 1 0,0-1 0,-2 0 0,-2 0 0,-4 1 0,-3 2 0,7 2 0,5-2 0,14-1 0,4 0 0,5 1 0,1 0 0,-3-1 0,-3 0 0,-7 0 0,-6 3 0,-4 0 0,-2 0 0,0 0 0,0 0 0,-1 0 0,1 0 0,0 0 0,0 0 0,0 0 0,0 0 0,-1 0 0,-1 0 0,-3 0 0,1 0 0,0-2 0,2-2 0,6-1 0,1 0 0,-2 3 0,-3 2 0,-7 0 0,-1 0 0,2 0 0,1 0 0,1 0 0,-1 0 0,-2 0 0,-1 0 0,-1 0 0,1 0 0,4 0 0,-1 0 0,2 0 0,-4 0 0,0 0 0,3 0 0,12 0 0,6 0 0,-1 0 0,-7 0 0,-10 0 0,-1 0 0,2 0 0,6 0 0,0 0 0,-3 0 0,-4 0 0,-6 0 0,-2 0 0,5-4 0,-2-2 0,5 0 0,-2 1 0,0 5 0,-3 0 0,2 0 0,-2 0 0,1 0 0,-1 0 0,0 0 0,2 0 0,1 0 0,2 0 0,0 0 0,-1 0 0,-2-2 0,-1 0 0,-3 0 0,2 0 0,6 2 0,3 0 0,0 0 0,-4 0 0,-8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8:52.3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1 370 24575,'55'0'0,"-3"0"0,-15 0 0,-4 0 0,-11 0 0,-6 0 0,-5 0 0,-3 0 0,5 0 0,1 0 0,9 0 0,1 0 0,1 0 0,-1 0 0,-4 0 0,-4 0 0,-1 0 0,-2 0 0,-1 0 0,-2 0 0,-1 0 0,1 0 0,-1 0 0,0 0 0,0-4 0,-2 0 0,2-1 0,1 2 0,1 3 0,4-5 0,3-1 0,1 0 0,-2 2 0,-1 4 0,-3 0 0,-2-2 0,0-1 0,-2 1 0,0-1 0,2 1 0,1 0 0,1 0 0,1 0 0,0 0 0,-2 0 0,-1 0 0,0 0 0,0 2 0,-1-3 0,3 1 0,0-1 0,3 1 0,0 1 0,-1-1 0,0-1 0,0 1 0,1 2 0,-3 0 0,-2 0 0,-1 0 0,1 0 0,0-2 0,0 0 0,-2-1 0,1 1 0,0 2 0,1 0 0,0-2 0,-1-1 0,-1 1 0,2 0 0,2 2 0,2-2 0,4-1 0,3 0 0,6-2 0,4 0 0,4-2 0,6-4 0,4-2 0,17-3 0,-19 2 0,7-3 0,18-7 0,10-3 0,-9 2 0,-17 6 0,-2 1 0,32-13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8:57.0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1751 55 24575,'-38'2'0,"-9"0"0,-3-2 0,-3 0 0,7 0 0,9 0 0,4 1 0,1 4 0,-2 3 0,-5 3 0,-5 3 0,-2 0 0,7-2 0,9-3 0,14-3 0,8-3 0,2-2 0,-5-6 0,-4 1 0,-14-7 0,-7 2 0,-5-1 0,-1 1 0,6 3 0,5 0 0,4 2 0,-2-1 0,-5 1 0,-5-2 0,-4-1 0,0-1 0,3-2 0,7 2 0,9 0 0,9 2 0,5 2 0,5 0 0,-5 1 0,2 2 0,-3 0 0,-3 1 0,0 0 0,-6 0 0,0 0 0,1 0 0,1 0 0,3 0 0,3 0 0,3 0 0,0 0 0,0 0 0,-2 0 0,-7 0 0,-5 0 0,-3 0 0,1 0 0,4-1 0,4 0 0,5 0 0,4 0 0,-3 1 0,1 0 0,-7 0 0,-4 0 0,-4 0 0,-4 0 0,0 0 0,2 0 0,5 0 0,5 0 0,9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03:39:00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2980 18 24575,'-58'0'0,"-12"0"0,-16 0 0,4 0 0,17-4 0,22-2 0,20 2 0,9 1 0,4 4 0,-19 5 0,-12 1 0,-2 1 0,5-2 0,18-3 0,10-2 0,3-1 0,-2 0 0,-1 0 0,-1 0 0,-1 0 0,5 0 0,-5-2 0,4 2 0,-2-2 0,-1 0 0,2 1 0,-2-2 0,2 2 0,-1-2 0,-2 3 0,-4-2 0,2 1 0,-1 0 0,3 0 0,4 0 0,0 1 0,-2 0 0,-7 0 0,-2 0 0,1 0 0,3 0 0,8 0 0,-3 0 0,-1 0 0,-7 0 0,-3 0 0,3 0 0,3 0 0,6 0 0,0 0 0,-2 0 0,-6 0 0,-5 0 0,-2 0 0,0 0 0,7 0 0,4 0 0,2 0 0,2 0 0,1 0 0,-2 0 0,2 0 0,-4 0 0,-3 0 0,-3 0 0,-2 0 0,-1 0 0,4 1 0,1 0 0,2 1 0,0-1 0,0 0 0,-1 0 0,0 0 0,0 1 0,0-1 0,-3 0 0,-1 0 0,-2-1 0,-1 0 0,0 0 0,-1 0 0,-2 2 0,-4-1 0,-3 1 0,-5 1 0,1-1 0,3 1 0,6-2 0,8 0 0,3 0 0,1 0 0,0 0 0,-1 0 0,-1 1 0,-1-1 0,-2 1 0,-2 0 0,-6 1 0,-4 0 0,-1-1 0,4-1 0,7-1 0,6 0 0,4 0 0,2 0 0,3 0 0,-2 0 0,-2 0 0,-2 0 0,-1 0 0,-1 0 0,1 0 0,-1 0 0,-1 0 0,-3 1 0,-1 2 0,-1 0 0,1 0 0,2 1 0,3-2 0,2 1 0,2-1 0,0-1 0,-1 0 0,-1 1 0,-1-1 0,1 0 0,-1 0 0,-1 0 0,-1 0 0,-1 0 0,0-1 0,0 0 0,1 0 0,-3 0 0,0 1 0,-4 1 0,1 0 0,0 1 0,0 1 0,2 1 0,-1-1 0,3 1 0,0 1 0,0 1 0,1 1 0,0-1 0,1-1 0,-1-1 0,1-1 0,1-2 0,-1-1 0,-1-1 0,0 0 0,-1 0 0,3 0 0,3 0 0,6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4/27/24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n aerial view of a factory&#10;&#10;Description automatically generated">
            <a:extLst>
              <a:ext uri="{FF2B5EF4-FFF2-40B4-BE49-F238E27FC236}">
                <a16:creationId xmlns:a16="http://schemas.microsoft.com/office/drawing/2014/main" id="{F2CECA6F-4B85-F4A0-05AE-FAE0297B28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1868" b="21868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35" y="3068465"/>
            <a:ext cx="9144000" cy="110795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Gulf Countries Oil Market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935" y="4560426"/>
            <a:ext cx="7953375" cy="1511885"/>
          </a:xfrm>
        </p:spPr>
        <p:txBody>
          <a:bodyPr/>
          <a:lstStyle/>
          <a:p>
            <a:r>
              <a:rPr lang="en-US" sz="2400" dirty="0">
                <a:latin typeface="Cooper Black" panose="0208090404030B020404" pitchFamily="18" charset="77"/>
              </a:rPr>
              <a:t>Pravir Mishra ( E22BCAU0143 )</a:t>
            </a:r>
          </a:p>
          <a:p>
            <a:r>
              <a:rPr lang="en-US" sz="2400" dirty="0">
                <a:latin typeface="Cooper Black" panose="0208090404030B020404" pitchFamily="18" charset="77"/>
              </a:rPr>
              <a:t>Harsh Chaudhary ( E22BCAU0029 )</a:t>
            </a:r>
          </a:p>
          <a:p>
            <a:r>
              <a:rPr lang="en-US" sz="2400" dirty="0">
                <a:latin typeface="Cooper Black" panose="0208090404030B020404" pitchFamily="18" charset="77"/>
              </a:rPr>
              <a:t>Nakul Chauhan ( E22BCAU0013 )</a:t>
            </a:r>
          </a:p>
          <a:p>
            <a:endParaRPr lang="en-US" sz="2400" dirty="0"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Data Cleaning and Pre-processing: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3147516"/>
          </a:xfrm>
        </p:spPr>
        <p:txBody>
          <a:bodyPr/>
          <a:lstStyle/>
          <a:p>
            <a:r>
              <a:rPr lang="en-ZA" dirty="0"/>
              <a:t>Handling Missing Values: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475232" y="3374136"/>
            <a:ext cx="289560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600" noProof="1"/>
              <a:t>Imputation , replacing missing values with a suitable estimate), removing rows or columns with too many missing values, or using domain knowledge to infer missing values.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4"/>
            <a:ext cx="2926080" cy="3147515"/>
          </a:xfrm>
        </p:spPr>
        <p:txBody>
          <a:bodyPr>
            <a:normAutofit/>
          </a:bodyPr>
          <a:lstStyle/>
          <a:p>
            <a:r>
              <a:rPr lang="en-ZA" dirty="0"/>
              <a:t>Handling Outliers: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600" noProof="1"/>
              <a:t>Identify outliers using statistical methods decide whether to remove them, transform them, or treat them specially in the analysis.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3147514"/>
          </a:xfrm>
        </p:spPr>
        <p:txBody>
          <a:bodyPr>
            <a:normAutofit/>
          </a:bodyPr>
          <a:lstStyle/>
          <a:p>
            <a:r>
              <a:rPr lang="en-ZA" dirty="0"/>
              <a:t>Data Transformation: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374136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600" noProof="1"/>
              <a:t> Convert the data into a suitable format for analysis.</a:t>
            </a:r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Exploratory Data Analysis (EDA)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0" y="2258568"/>
            <a:ext cx="12190476" cy="31289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15955" y="2773845"/>
            <a:ext cx="2560320" cy="603504"/>
          </a:xfrm>
        </p:spPr>
        <p:txBody>
          <a:bodyPr anchor="ctr">
            <a:noAutofit/>
          </a:bodyPr>
          <a:lstStyle/>
          <a:p>
            <a:r>
              <a:rPr lang="en-ZA" sz="2200" dirty="0"/>
              <a:t>Data Visualization: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33331" y="2752344"/>
            <a:ext cx="2560320" cy="603504"/>
          </a:xfrm>
        </p:spPr>
        <p:txBody>
          <a:bodyPr anchor="ctr"/>
          <a:lstStyle/>
          <a:p>
            <a:r>
              <a:rPr lang="en-ZA" sz="2200" dirty="0"/>
              <a:t>Correlation Analysis: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94842" y="2614708"/>
            <a:ext cx="2560320" cy="603504"/>
          </a:xfrm>
        </p:spPr>
        <p:txBody>
          <a:bodyPr anchor="ctr"/>
          <a:lstStyle/>
          <a:p>
            <a:r>
              <a:rPr lang="en-ZA" sz="2200" dirty="0"/>
              <a:t>Seasonality and Trends: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164" y="3443713"/>
            <a:ext cx="256032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600" dirty="0"/>
              <a:t>Generate descriptive statistics (mean, median, min, max, etc.) for numerical variables and frequency tables for categorical variables.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001364" y="3437535"/>
            <a:ext cx="2560320" cy="1371600"/>
          </a:xfrm>
        </p:spPr>
        <p:txBody>
          <a:bodyPr/>
          <a:lstStyle/>
          <a:p>
            <a:r>
              <a:rPr lang="en-US" sz="1600" noProof="1"/>
              <a:t>Use visualizations like histograms, box plots, and scatter plots to explore the distribution of data, identify patterns.</a:t>
            </a:r>
            <a:endParaRPr lang="en-ZA" sz="1600" noProof="1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3318" y="3419000"/>
            <a:ext cx="2560320" cy="1371600"/>
          </a:xfrm>
        </p:spPr>
        <p:txBody>
          <a:bodyPr/>
          <a:lstStyle/>
          <a:p>
            <a:r>
              <a:rPr lang="en-ZA" sz="1600" noProof="1"/>
              <a:t> Explore seasonal patterns and trends in the data using techniques like seasonal decomposition or time series analysis.</a:t>
            </a:r>
            <a:endParaRPr lang="en-US" sz="16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DF5DE816-BA51-D2CC-972B-0FA7DB2449A8}"/>
              </a:ext>
            </a:extLst>
          </p:cNvPr>
          <p:cNvSpPr txBox="1">
            <a:spLocks/>
          </p:cNvSpPr>
          <p:nvPr/>
        </p:nvSpPr>
        <p:spPr>
          <a:xfrm>
            <a:off x="86313" y="2773845"/>
            <a:ext cx="2560320" cy="603504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200" dirty="0"/>
              <a:t>Data Summary:</a:t>
            </a:r>
          </a:p>
        </p:txBody>
      </p:sp>
      <p:sp>
        <p:nvSpPr>
          <p:cNvPr id="9" name="Text Placeholder 40">
            <a:extLst>
              <a:ext uri="{FF2B5EF4-FFF2-40B4-BE49-F238E27FC236}">
                <a16:creationId xmlns:a16="http://schemas.microsoft.com/office/drawing/2014/main" id="{4E083746-1654-672F-1623-D35CA6ECF16B}"/>
              </a:ext>
            </a:extLst>
          </p:cNvPr>
          <p:cNvSpPr txBox="1">
            <a:spLocks/>
          </p:cNvSpPr>
          <p:nvPr/>
        </p:nvSpPr>
        <p:spPr>
          <a:xfrm>
            <a:off x="6095238" y="3447535"/>
            <a:ext cx="256032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noProof="1"/>
              <a:t>Calculate correlation coefficients between variables to identify relationships.</a:t>
            </a:r>
          </a:p>
          <a:p>
            <a:r>
              <a:rPr lang="en-US" sz="1600" dirty="0"/>
              <a:t>you could analyze the correlation between oil prices and production levels</a:t>
            </a:r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02905"/>
            <a:ext cx="4032504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18AA5-10AD-4251-EEA1-8DC38DCCDFD1}"/>
              </a:ext>
            </a:extLst>
          </p:cNvPr>
          <p:cNvSpPr txBox="1"/>
          <p:nvPr/>
        </p:nvSpPr>
        <p:spPr>
          <a:xfrm>
            <a:off x="345989" y="2731373"/>
            <a:ext cx="113558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Lag Features:</a:t>
            </a:r>
            <a:r>
              <a:rPr lang="en-IN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Söhne"/>
              </a:rPr>
              <a:t>Create lag features to capture the effect of past oil prices, production levels, or exports on current prices or quantities. This can help capture trends and seasonality in the data. </a:t>
            </a:r>
          </a:p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Difference Features:</a:t>
            </a:r>
            <a:r>
              <a:rPr lang="en-IN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Söhne"/>
              </a:rPr>
              <a:t>you could calculate the difference in oil prices between two consecutive days to capture short-term fluctuations. </a:t>
            </a:r>
          </a:p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Time Since Last Event:</a:t>
            </a:r>
            <a:r>
              <a:rPr lang="en-IN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Söhne"/>
              </a:rPr>
              <a:t>Calculate the time elapsed since the last significant event (e.g., a change in government policy, a major geopolitical event) that could impact oil prices or production levels.</a:t>
            </a:r>
          </a:p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Normalization and Scaling:</a:t>
            </a:r>
            <a:r>
              <a:rPr lang="en-IN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öhne"/>
              </a:rPr>
              <a:t> </a:t>
            </a:r>
            <a:r>
              <a:rPr lang="en-IN" sz="2400" b="0" i="0" dirty="0">
                <a:solidFill>
                  <a:schemeClr val="bg1"/>
                </a:solidFill>
                <a:effectLst/>
                <a:latin typeface="Söhne"/>
              </a:rPr>
              <a:t>Normalize or scale features to ensure that they are on a similar scale, which can improve the performance of certain models (e.g., neural networks).</a:t>
            </a:r>
          </a:p>
          <a:p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1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Forecasting Gulf Countries' Oil Market Trends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Objective: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3352800" cy="914400"/>
          </a:xfrm>
        </p:spPr>
        <p:txBody>
          <a:bodyPr/>
          <a:lstStyle/>
          <a:p>
            <a:r>
              <a:rPr lang="en-ZA" dirty="0"/>
              <a:t>Methods: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3352800" cy="914400"/>
          </a:xfrm>
        </p:spPr>
        <p:txBody>
          <a:bodyPr/>
          <a:lstStyle/>
          <a:p>
            <a:r>
              <a:rPr lang="en-ZA" dirty="0"/>
              <a:t>Benefits: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sz="2000" dirty="0"/>
              <a:t>Predict future trends in Gulf Countries' oil production, exports, and prices.</a:t>
            </a:r>
          </a:p>
          <a:p>
            <a:r>
              <a:rPr lang="en-ZA" sz="2000" dirty="0"/>
              <a:t>Use historical data and advanced forecasting models.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39515" y="3730752"/>
            <a:ext cx="4238366" cy="1188720"/>
          </a:xfrm>
        </p:spPr>
        <p:txBody>
          <a:bodyPr/>
          <a:lstStyle/>
          <a:p>
            <a:r>
              <a:rPr lang="en-ZA" sz="2000" dirty="0"/>
              <a:t>Time series analysis using ARIMA (Autoregressive Integrated Moving Average) models.</a:t>
            </a:r>
          </a:p>
          <a:p>
            <a:r>
              <a:rPr lang="en-ZA" sz="2000" dirty="0"/>
              <a:t>Machine learning models like LSTM (Long Short-Term Memory) for price forecasting.</a:t>
            </a:r>
          </a:p>
          <a:p>
            <a:r>
              <a:rPr lang="en-ZA" sz="2000" dirty="0"/>
              <a:t>Statistical methods to analyse and forecast supply and demand dynamics.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sz="2000" dirty="0"/>
              <a:t>Anticipate market trends for strategic decision-making.</a:t>
            </a:r>
          </a:p>
          <a:p>
            <a:r>
              <a:rPr lang="en-ZA" sz="2000" dirty="0"/>
              <a:t>Optimize production, export, and pricing strategies.</a:t>
            </a:r>
          </a:p>
          <a:p>
            <a:r>
              <a:rPr lang="en-ZA" sz="2000" dirty="0"/>
              <a:t>Improve risk management and profitability.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Training and Evaluation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5481" y="2697479"/>
            <a:ext cx="3765351" cy="3555039"/>
          </a:xfrm>
        </p:spPr>
        <p:txBody>
          <a:bodyPr/>
          <a:lstStyle/>
          <a:p>
            <a:r>
              <a:rPr lang="en-US" dirty="0"/>
              <a:t>Model Selection: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16692" y="3584448"/>
            <a:ext cx="3425540" cy="1371600"/>
          </a:xfrm>
        </p:spPr>
        <p:txBody>
          <a:bodyPr>
            <a:noAutofit/>
          </a:bodyPr>
          <a:lstStyle/>
          <a:p>
            <a:r>
              <a:rPr lang="en-US" sz="1500" dirty="0"/>
              <a:t>Exploring various machine learning models like linear regression, decision trees, and random forests.</a:t>
            </a:r>
          </a:p>
          <a:p>
            <a:endParaRPr lang="en-US" sz="1500" dirty="0"/>
          </a:p>
          <a:p>
            <a:r>
              <a:rPr lang="en-US" sz="1500" dirty="0"/>
              <a:t>Selecting models based on performance metrics such as RMSE (Root Mean Squared Error) and MAE (Mean Absolute Error).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3554931"/>
          </a:xfrm>
        </p:spPr>
        <p:txBody>
          <a:bodyPr/>
          <a:lstStyle/>
          <a:p>
            <a:r>
              <a:rPr lang="en-US" dirty="0"/>
              <a:t>Model Training: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sz="1500" dirty="0"/>
              <a:t>Splitting the dataset into training and testing sets.</a:t>
            </a:r>
          </a:p>
          <a:p>
            <a:r>
              <a:rPr lang="en-US" sz="1500" dirty="0"/>
              <a:t>Training the selected models on the training set.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3563112" cy="3554931"/>
          </a:xfrm>
        </p:spPr>
        <p:txBody>
          <a:bodyPr/>
          <a:lstStyle/>
          <a:p>
            <a:r>
              <a:rPr lang="en-US" dirty="0"/>
              <a:t>Model Evaluation: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99360" cy="1371600"/>
          </a:xfrm>
        </p:spPr>
        <p:txBody>
          <a:bodyPr>
            <a:noAutofit/>
          </a:bodyPr>
          <a:lstStyle/>
          <a:p>
            <a:r>
              <a:rPr lang="en-US" sz="1500" dirty="0"/>
              <a:t>Evaluating model performance using the testing set.</a:t>
            </a:r>
          </a:p>
          <a:p>
            <a:r>
              <a:rPr lang="en-US" sz="1500" dirty="0"/>
              <a:t>Comparing performance metrics to choose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IN" sz="2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orsiva Hebrew" pitchFamily="2" charset="-79"/>
                <a:cs typeface="Corsiva Hebrew" pitchFamily="2" charset="-79"/>
              </a:rPr>
              <a:t>I am currently working on developing a website to showcase my analysis of the Gulf Countries' oil market. </a:t>
            </a:r>
          </a:p>
          <a:p>
            <a:endParaRPr lang="en-IN" sz="2400" dirty="0">
              <a:solidFill>
                <a:srgbClr val="0D0D0D"/>
              </a:solidFill>
              <a:highlight>
                <a:srgbClr val="FFFFFF"/>
              </a:highlight>
              <a:latin typeface="Corsiva Hebrew" pitchFamily="2" charset="-79"/>
              <a:cs typeface="Corsiva Hebrew" pitchFamily="2" charset="-79"/>
            </a:endParaRPr>
          </a:p>
          <a:p>
            <a:r>
              <a:rPr lang="en-IN" sz="2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orsiva Hebrew" pitchFamily="2" charset="-79"/>
                <a:cs typeface="Corsiva Hebrew" pitchFamily="2" charset="-79"/>
              </a:rPr>
              <a:t>This website will feature insights into oil production, exports, imports, prices, and other relevant factors affecting the region's oil industry.</a:t>
            </a:r>
            <a:endParaRPr lang="en-US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3858" y="5503164"/>
            <a:ext cx="5414237" cy="1371600"/>
          </a:xfrm>
        </p:spPr>
        <p:txBody>
          <a:bodyPr/>
          <a:lstStyle/>
          <a:p>
            <a:r>
              <a:rPr lang="en-US" dirty="0"/>
              <a:t>GCC Oil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ffshore production platform">
            <a:extLst>
              <a:ext uri="{FF2B5EF4-FFF2-40B4-BE49-F238E27FC236}">
                <a16:creationId xmlns:a16="http://schemas.microsoft.com/office/drawing/2014/main" id="{9AF676CE-B760-7418-C2B5-A6B628564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5" r="-1" b="-1"/>
          <a:stretch/>
        </p:blipFill>
        <p:spPr>
          <a:xfrm>
            <a:off x="1524" y="10"/>
            <a:ext cx="12188952" cy="685799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noFill/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Objective of this project.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Understanding the current market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004828"/>
            <a:ext cx="3886200" cy="320040"/>
          </a:xfrm>
        </p:spPr>
        <p:txBody>
          <a:bodyPr/>
          <a:lstStyle/>
          <a:p>
            <a:r>
              <a:rPr lang="en-US" dirty="0"/>
              <a:t>Revenue utilization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640" y="4265604"/>
            <a:ext cx="3886200" cy="320040"/>
          </a:xfrm>
        </p:spPr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525" y="2476120"/>
            <a:ext cx="3886200" cy="320040"/>
          </a:xfrm>
        </p:spPr>
        <p:txBody>
          <a:bodyPr/>
          <a:lstStyle/>
          <a:p>
            <a:r>
              <a:rPr lang="en-US" dirty="0"/>
              <a:t>Import and export analysis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3412721"/>
            <a:ext cx="3886200" cy="320040"/>
          </a:xfrm>
        </p:spPr>
        <p:txBody>
          <a:bodyPr/>
          <a:lstStyle/>
          <a:p>
            <a:r>
              <a:rPr lang="en-US" dirty="0"/>
              <a:t>OIL taxes 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27941" y="-210312"/>
            <a:ext cx="1737360" cy="6858000"/>
          </a:xfrm>
        </p:spPr>
        <p:txBody>
          <a:bodyPr/>
          <a:lstStyle/>
          <a:p>
            <a:r>
              <a:rPr lang="en-US" sz="9600" dirty="0"/>
              <a:t>Objective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546B3EC-23A5-5AB9-9F87-3EE7FEE8AB39}"/>
              </a:ext>
            </a:extLst>
          </p:cNvPr>
          <p:cNvSpPr txBox="1">
            <a:spLocks/>
          </p:cNvSpPr>
          <p:nvPr/>
        </p:nvSpPr>
        <p:spPr>
          <a:xfrm>
            <a:off x="929640" y="4672879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Decreasing oil extraction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C674346-302C-6291-FE23-B49E63AF7D84}"/>
              </a:ext>
            </a:extLst>
          </p:cNvPr>
          <p:cNvSpPr txBox="1">
            <a:spLocks/>
          </p:cNvSpPr>
          <p:nvPr/>
        </p:nvSpPr>
        <p:spPr>
          <a:xfrm>
            <a:off x="899160" y="3821090"/>
            <a:ext cx="536448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projection, demand and supply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29" name="Picture 28" descr="A graph with colorful arrows and numbers&#10;&#10;Description automatically generated with medium confidence">
            <a:extLst>
              <a:ext uri="{FF2B5EF4-FFF2-40B4-BE49-F238E27FC236}">
                <a16:creationId xmlns:a16="http://schemas.microsoft.com/office/drawing/2014/main" id="{4C5BDAD5-128D-A527-834D-CE2BFC17D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316" b="9895"/>
          <a:stretch/>
        </p:blipFill>
        <p:spPr>
          <a:xfrm>
            <a:off x="577987" y="441167"/>
            <a:ext cx="11036021" cy="650036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358152-4FC3-8241-2824-6C8B4E413321}"/>
                  </a:ext>
                </a:extLst>
              </p14:cNvPr>
              <p14:cNvContentPartPr/>
              <p14:nvPr/>
            </p14:nvContentPartPr>
            <p14:xfrm>
              <a:off x="2165227" y="2672877"/>
              <a:ext cx="1019520" cy="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358152-4FC3-8241-2824-6C8B4E4133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2587" y="2609877"/>
                <a:ext cx="11451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959460-1A2B-1E7E-EDE0-4E7987443638}"/>
                  </a:ext>
                </a:extLst>
              </p14:cNvPr>
              <p14:cNvContentPartPr/>
              <p14:nvPr/>
            </p14:nvContentPartPr>
            <p14:xfrm>
              <a:off x="7009747" y="267611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959460-1A2B-1E7E-EDE0-4E79874436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7107" y="261347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C0E554-37D4-5C7C-A525-85AF0C2BE435}"/>
                  </a:ext>
                </a:extLst>
              </p14:cNvPr>
              <p14:cNvContentPartPr/>
              <p14:nvPr/>
            </p14:nvContentPartPr>
            <p14:xfrm>
              <a:off x="7130707" y="2622837"/>
              <a:ext cx="682920" cy="4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C0E554-37D4-5C7C-A525-85AF0C2BE4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8067" y="2559837"/>
                <a:ext cx="8085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402AFB-1DC8-BF7F-1179-6CD9C9657AFE}"/>
                  </a:ext>
                </a:extLst>
              </p14:cNvPr>
              <p14:cNvContentPartPr/>
              <p14:nvPr/>
            </p14:nvContentPartPr>
            <p14:xfrm>
              <a:off x="7565587" y="2545077"/>
              <a:ext cx="702360" cy="133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402AFB-1DC8-BF7F-1179-6CD9C9657A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2947" y="2482077"/>
                <a:ext cx="8280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4281F9-FCDE-9F37-4D58-D568D09A8BB5}"/>
                  </a:ext>
                </a:extLst>
              </p14:cNvPr>
              <p14:cNvContentPartPr/>
              <p14:nvPr/>
            </p14:nvContentPartPr>
            <p14:xfrm>
              <a:off x="8405007" y="2683665"/>
              <a:ext cx="630720" cy="51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4281F9-FCDE-9F37-4D58-D568D09A8B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2007" y="2620665"/>
                <a:ext cx="756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367465-418E-0A07-CC6D-98281DDC2996}"/>
                  </a:ext>
                </a:extLst>
              </p14:cNvPr>
              <p14:cNvContentPartPr/>
              <p14:nvPr/>
            </p14:nvContentPartPr>
            <p14:xfrm>
              <a:off x="7332207" y="2677185"/>
              <a:ext cx="1073160" cy="59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367465-418E-0A07-CC6D-98281DDC29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9567" y="2614545"/>
                <a:ext cx="119880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02905"/>
            <a:ext cx="40325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and Hardware Requirement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98158" y="990600"/>
            <a:ext cx="3643122" cy="388890"/>
          </a:xfrm>
        </p:spPr>
        <p:txBody>
          <a:bodyPr/>
          <a:lstStyle/>
          <a:p>
            <a:r>
              <a:rPr lang="en-IN" sz="4000" b="1" dirty="0">
                <a:effectLst/>
              </a:rPr>
              <a:t>Software:</a:t>
            </a:r>
            <a:endParaRPr lang="en-IN" sz="4000" dirty="0">
              <a:effectLst/>
            </a:endParaRPr>
          </a:p>
          <a:p>
            <a:br>
              <a:rPr lang="en-IN" dirty="0">
                <a:effectLst/>
              </a:rPr>
            </a:br>
            <a:endParaRPr lang="en-IN" dirty="0">
              <a:effectLst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98158" y="1745790"/>
            <a:ext cx="5410962" cy="4121610"/>
          </a:xfrm>
        </p:spPr>
        <p:txBody>
          <a:bodyPr/>
          <a:lstStyle/>
          <a:p>
            <a:r>
              <a:rPr lang="en-IN" sz="2400" b="1" dirty="0">
                <a:effectLst/>
              </a:rPr>
              <a:t>Data Collection and Cleaning:</a:t>
            </a:r>
          </a:p>
          <a:p>
            <a:endParaRPr lang="en-IN" sz="2400" dirty="0">
              <a:effectLst/>
            </a:endParaRPr>
          </a:p>
          <a:p>
            <a:r>
              <a:rPr lang="en-IN" sz="2400" dirty="0">
                <a:effectLst/>
              </a:rPr>
              <a:t>Excel or Python for data manipulation and cleaning.</a:t>
            </a:r>
          </a:p>
          <a:p>
            <a:br>
              <a:rPr lang="en-IN" sz="2400" dirty="0">
                <a:effectLst/>
              </a:rPr>
            </a:br>
            <a:endParaRPr lang="en-IN" sz="2400" dirty="0">
              <a:effectLst/>
            </a:endParaRPr>
          </a:p>
          <a:p>
            <a:r>
              <a:rPr lang="en-IN" sz="2400" b="1" dirty="0">
                <a:effectLst/>
              </a:rPr>
              <a:t>Quantitative Analysis:</a:t>
            </a:r>
          </a:p>
          <a:p>
            <a:endParaRPr lang="en-IN" sz="2400" dirty="0">
              <a:effectLst/>
            </a:endParaRPr>
          </a:p>
          <a:p>
            <a:r>
              <a:rPr lang="en-IN" sz="2400" dirty="0">
                <a:effectLst/>
              </a:rPr>
              <a:t>Python for statistical analysis and modelling.</a:t>
            </a:r>
          </a:p>
          <a:p>
            <a:br>
              <a:rPr lang="en-IN" sz="2400" dirty="0">
                <a:effectLst/>
              </a:rPr>
            </a:br>
            <a:endParaRPr lang="en-IN" sz="2400" dirty="0">
              <a:effectLst/>
            </a:endParaRPr>
          </a:p>
          <a:p>
            <a:r>
              <a:rPr lang="en-IN" sz="2400" b="1" dirty="0">
                <a:effectLst/>
              </a:rPr>
              <a:t>Visualization:</a:t>
            </a:r>
          </a:p>
          <a:p>
            <a:endParaRPr lang="en-IN" sz="2400" dirty="0">
              <a:effectLst/>
            </a:endParaRPr>
          </a:p>
          <a:p>
            <a:r>
              <a:rPr lang="en-IN" sz="2400" dirty="0">
                <a:effectLst/>
              </a:rPr>
              <a:t>Python  for data visualization (e.g.,ggplot2, Matplotlib).</a:t>
            </a:r>
          </a:p>
          <a:p>
            <a:br>
              <a:rPr lang="en-IN" sz="2400" dirty="0">
                <a:effectLst/>
              </a:rPr>
            </a:br>
            <a:endParaRPr lang="en-IN" sz="2400" dirty="0">
              <a:effectLst/>
            </a:endParaRPr>
          </a:p>
          <a:p>
            <a:br>
              <a:rPr lang="en-IN" sz="2400" dirty="0">
                <a:effectLst/>
              </a:rPr>
            </a:br>
            <a:endParaRPr lang="en-IN" sz="2400" dirty="0">
              <a:effectLst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648" y="3215640"/>
            <a:ext cx="4032503" cy="426720"/>
          </a:xfrm>
        </p:spPr>
        <p:txBody>
          <a:bodyPr/>
          <a:lstStyle/>
          <a:p>
            <a:r>
              <a:rPr lang="en-IN" sz="4000" b="1" dirty="0">
                <a:effectLst/>
              </a:rPr>
              <a:t>Hardware:</a:t>
            </a:r>
            <a:endParaRPr lang="en-IN" sz="4000" dirty="0">
              <a:effectLst/>
            </a:endParaRPr>
          </a:p>
          <a:p>
            <a:br>
              <a:rPr lang="en-IN" dirty="0">
                <a:effectLst/>
              </a:rPr>
            </a:br>
            <a:endParaRPr lang="en-IN" dirty="0">
              <a:effectLst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2648" y="4113084"/>
            <a:ext cx="5212080" cy="914400"/>
          </a:xfrm>
        </p:spPr>
        <p:txBody>
          <a:bodyPr/>
          <a:lstStyle/>
          <a:p>
            <a:pPr algn="l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Google Sans"/>
              </a:rPr>
              <a:t>C</a:t>
            </a:r>
            <a:r>
              <a:rPr lang="en-IN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loud computing.</a:t>
            </a:r>
          </a:p>
          <a:p>
            <a:pPr algn="l"/>
            <a:endParaRPr lang="en-IN" sz="2400" b="0" i="0" dirty="0">
              <a:solidFill>
                <a:schemeClr val="bg1">
                  <a:lumMod val="95000"/>
                </a:schemeClr>
              </a:solidFill>
              <a:effectLst/>
              <a:latin typeface="Google Sans"/>
            </a:endParaRPr>
          </a:p>
          <a:p>
            <a:pPr algn="l"/>
            <a:r>
              <a:rPr lang="en-IN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External hard drives or cloud storage.</a:t>
            </a:r>
          </a:p>
          <a:p>
            <a:pPr algn="l"/>
            <a:endParaRPr lang="en-IN" sz="2400" b="0" i="0" dirty="0">
              <a:solidFill>
                <a:schemeClr val="bg1">
                  <a:lumMod val="95000"/>
                </a:schemeClr>
              </a:solidFill>
              <a:effectLst/>
              <a:latin typeface="Google Sans"/>
            </a:endParaRPr>
          </a:p>
          <a:p>
            <a:pPr algn="l"/>
            <a:r>
              <a:rPr lang="en-IN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Online resources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IN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Gulf countries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Bahrain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Kuwait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Iraq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Oman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Qatar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Saudi Arabia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The United Arab Emirates (UAE)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3DE42-6E97-4DE6-8CAE-71A0C95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23" descr="A map of the middle east&#10;&#10;Description automatically generated">
            <a:extLst>
              <a:ext uri="{FF2B5EF4-FFF2-40B4-BE49-F238E27FC236}">
                <a16:creationId xmlns:a16="http://schemas.microsoft.com/office/drawing/2014/main" id="{A5C74315-4100-6DA6-5000-9DB2684C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56" y="1000145"/>
            <a:ext cx="562548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ing a clipboard&#10;&#10;Description automatically generated">
            <a:extLst>
              <a:ext uri="{FF2B5EF4-FFF2-40B4-BE49-F238E27FC236}">
                <a16:creationId xmlns:a16="http://schemas.microsoft.com/office/drawing/2014/main" id="{140A3291-A0BF-C454-BB4D-562A1235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709" y="111211"/>
            <a:ext cx="5682738" cy="5682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82447" cy="1049254"/>
          </a:xfrm>
        </p:spPr>
        <p:txBody>
          <a:bodyPr>
            <a:normAutofit/>
          </a:bodyPr>
          <a:lstStyle/>
          <a:p>
            <a:r>
              <a:rPr lang="en-IN" b="1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Collection</a:t>
            </a:r>
            <a:r>
              <a:rPr lang="en-IN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7C845-0D96-54A1-B11C-B78458021BF3}"/>
              </a:ext>
            </a:extLst>
          </p:cNvPr>
          <p:cNvSpPr txBox="1"/>
          <p:nvPr/>
        </p:nvSpPr>
        <p:spPr>
          <a:xfrm>
            <a:off x="400409" y="1544594"/>
            <a:ext cx="834318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Gather relevant data on </a:t>
            </a:r>
          </a:p>
          <a:p>
            <a:endParaRPr lang="en-IN" sz="2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Oil production, exports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D0D0D"/>
                </a:solidFill>
                <a:latin typeface="Söhne"/>
              </a:rPr>
              <a:t>I</a:t>
            </a:r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mports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D0D0D"/>
                </a:solidFill>
                <a:latin typeface="Söhne"/>
              </a:rPr>
              <a:t>P</a:t>
            </a:r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D0D0D"/>
                </a:solidFill>
                <a:latin typeface="Söhne"/>
              </a:rPr>
              <a:t>O</a:t>
            </a:r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ther relevant factors </a:t>
            </a:r>
          </a:p>
          <a:p>
            <a:endParaRPr lang="en-IN" sz="2400" dirty="0">
              <a:solidFill>
                <a:srgbClr val="0D0D0D"/>
              </a:solidFill>
              <a:latin typeface="Söhne"/>
            </a:endParaRPr>
          </a:p>
          <a:p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from Gulf Countries (such as Saudi Arabia, Iraq, Kuwait, UAE, etc.)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4A1DD-F640-7611-1CE1-A7BEAD5FF53B}"/>
              </a:ext>
            </a:extLst>
          </p:cNvPr>
          <p:cNvSpPr txBox="1"/>
          <p:nvPr/>
        </p:nvSpPr>
        <p:spPr>
          <a:xfrm>
            <a:off x="400409" y="5313406"/>
            <a:ext cx="634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Data is being collected from a Python random csv file generator.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8" y="365125"/>
            <a:ext cx="10165492" cy="1325563"/>
          </a:xfrm>
        </p:spPr>
        <p:txBody>
          <a:bodyPr>
            <a:normAutofit/>
          </a:bodyPr>
          <a:lstStyle/>
          <a:p>
            <a:r>
              <a:rPr lang="en-US" dirty="0"/>
              <a:t>Oil Export Data Simulation for Gulf Countries (2001-2022)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/>
          <a:lstStyle/>
          <a:p>
            <a:r>
              <a:rPr lang="en-ZA" noProof="1"/>
              <a:t>Our product is priced below that of other financial management tools on the market</a:t>
            </a:r>
          </a:p>
          <a:p>
            <a:endParaRPr lang="en-ZA" noProof="1"/>
          </a:p>
          <a:p>
            <a:r>
              <a:rPr lang="en-ZA" noProof="1"/>
              <a:t>Simple and easy to use app and website, compared to the complex tools of the competitors</a:t>
            </a:r>
          </a:p>
          <a:p>
            <a:endParaRPr lang="en-ZA" noProof="1"/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38340C-B8BB-293D-C29D-84BA4FEA1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"/>
          <a:stretch/>
        </p:blipFill>
        <p:spPr>
          <a:xfrm>
            <a:off x="3046475" y="1690687"/>
            <a:ext cx="914400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8" y="365125"/>
            <a:ext cx="10165492" cy="1325563"/>
          </a:xfrm>
        </p:spPr>
        <p:txBody>
          <a:bodyPr>
            <a:normAutofit/>
          </a:bodyPr>
          <a:lstStyle/>
          <a:p>
            <a:r>
              <a:rPr lang="en-US" dirty="0"/>
              <a:t>Export Revenue Utilization Breakdown for Gulf Countries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AC5811-B2C6-3F12-96B4-921D09C8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5" y="1700904"/>
            <a:ext cx="9145525" cy="47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9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8" y="365125"/>
            <a:ext cx="10165492" cy="1325563"/>
          </a:xfrm>
        </p:spPr>
        <p:txBody>
          <a:bodyPr>
            <a:normAutofit/>
          </a:bodyPr>
          <a:lstStyle/>
          <a:p>
            <a:r>
              <a:rPr lang="en-US" dirty="0"/>
              <a:t>Tax Analysis of Countries' Oil Exports to Key Markets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3124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42EB36-52A1-84C9-224D-0B369260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24" y="1690688"/>
            <a:ext cx="7772400" cy="40697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5B58A1-0F73-78D9-3409-A42E4A76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76" y="3901748"/>
            <a:ext cx="7772400" cy="29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799</TotalTime>
  <Words>807</Words>
  <Application>Microsoft Macintosh PowerPoint</Application>
  <PresentationFormat>Widescreen</PresentationFormat>
  <Paragraphs>122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-apple-system</vt:lpstr>
      <vt:lpstr>Arial</vt:lpstr>
      <vt:lpstr>Calibri</vt:lpstr>
      <vt:lpstr>Cooper Black</vt:lpstr>
      <vt:lpstr>Corsiva Hebrew</vt:lpstr>
      <vt:lpstr>Google Sans</vt:lpstr>
      <vt:lpstr>Selawik Semibold</vt:lpstr>
      <vt:lpstr>Söhne</vt:lpstr>
      <vt:lpstr>Source Sans Pro</vt:lpstr>
      <vt:lpstr>Source Sans Pro ExtraLight</vt:lpstr>
      <vt:lpstr>Office Theme</vt:lpstr>
      <vt:lpstr>Gulf Countries Oil Market Analysis</vt:lpstr>
      <vt:lpstr>Objective of this project.</vt:lpstr>
      <vt:lpstr>Gantt Chart</vt:lpstr>
      <vt:lpstr>Software and Hardware Requirement</vt:lpstr>
      <vt:lpstr>Gulf countries </vt:lpstr>
      <vt:lpstr>Data Collection:</vt:lpstr>
      <vt:lpstr>Oil Export Data Simulation for Gulf Countries (2001-2022)</vt:lpstr>
      <vt:lpstr>Export Revenue Utilization Breakdown for Gulf Countries</vt:lpstr>
      <vt:lpstr>Tax Analysis of Countries' Oil Exports to Key Markets</vt:lpstr>
      <vt:lpstr>Data Cleaning and Pre-processing:</vt:lpstr>
      <vt:lpstr>Exploratory Data Analysis (EDA)</vt:lpstr>
      <vt:lpstr>Feature Engineering:</vt:lpstr>
      <vt:lpstr>Forecasting Gulf Countries' Oil Market Trends</vt:lpstr>
      <vt:lpstr>Model Training and Evaluation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pravir mishra</dc:creator>
  <cp:lastModifiedBy>PravirMishra</cp:lastModifiedBy>
  <cp:revision>31</cp:revision>
  <dcterms:created xsi:type="dcterms:W3CDTF">2024-02-18T05:25:08Z</dcterms:created>
  <dcterms:modified xsi:type="dcterms:W3CDTF">2024-04-27T14:14:29Z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